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1" r:id="rId1"/>
  </p:sldMasterIdLst>
  <p:sldIdLst>
    <p:sldId id="257" r:id="rId2"/>
  </p:sldIdLst>
  <p:sldSz cx="6858000" cy="9906000" type="A4"/>
  <p:notesSz cx="7102475" cy="10233025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8" autoAdjust="0"/>
    <p:restoredTop sz="94660"/>
  </p:normalViewPr>
  <p:slideViewPr>
    <p:cSldViewPr snapToGrid="0">
      <p:cViewPr varScale="1">
        <p:scale>
          <a:sx n="75" d="100"/>
          <a:sy n="75" d="100"/>
        </p:scale>
        <p:origin x="315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8062A-0EA0-4A36-AE71-7EBC9335E01A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F72E7-679E-4D1A-AA69-785CB7C943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1979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8062A-0EA0-4A36-AE71-7EBC9335E01A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F72E7-679E-4D1A-AA69-785CB7C943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5903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8062A-0EA0-4A36-AE71-7EBC9335E01A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F72E7-679E-4D1A-AA69-785CB7C943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1615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8062A-0EA0-4A36-AE71-7EBC9335E01A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F72E7-679E-4D1A-AA69-785CB7C943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4651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8062A-0EA0-4A36-AE71-7EBC9335E01A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F72E7-679E-4D1A-AA69-785CB7C943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2762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8062A-0EA0-4A36-AE71-7EBC9335E01A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F72E7-679E-4D1A-AA69-785CB7C943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8644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8062A-0EA0-4A36-AE71-7EBC9335E01A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F72E7-679E-4D1A-AA69-785CB7C943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8388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8062A-0EA0-4A36-AE71-7EBC9335E01A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F72E7-679E-4D1A-AA69-785CB7C943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7454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8062A-0EA0-4A36-AE71-7EBC9335E01A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F72E7-679E-4D1A-AA69-785CB7C943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1024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8062A-0EA0-4A36-AE71-7EBC9335E01A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F72E7-679E-4D1A-AA69-785CB7C943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7315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8062A-0EA0-4A36-AE71-7EBC9335E01A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F72E7-679E-4D1A-AA69-785CB7C943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3007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58062A-0EA0-4A36-AE71-7EBC9335E01A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CF72E7-679E-4D1A-AA69-785CB7C943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2789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346301" y="762056"/>
            <a:ext cx="6213248" cy="6785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９</a:t>
            </a:r>
            <a:r>
              <a:rPr kumimoji="0" lang="ja-JP" altLang="ja-JP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kumimoji="0" lang="ja-JP" alt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５</a:t>
            </a:r>
            <a:r>
              <a:rPr kumimoji="0" lang="ja-JP" altLang="ja-JP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日（土）</a:t>
            </a:r>
            <a:r>
              <a:rPr kumimoji="0" lang="en-US" altLang="ja-JP" sz="2200" b="1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kumimoji="0" lang="ja-JP" altLang="en-US" sz="2200" b="1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全市いっせい防災訓練</a:t>
            </a:r>
            <a:r>
              <a:rPr kumimoji="0" lang="en-US" altLang="ja-JP" sz="2200" b="1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endParaRPr kumimoji="0" lang="ja-JP" altLang="ja-JP" sz="2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2200" b="1" i="0" u="none" strike="noStrike" cap="none" normalizeH="0" baseline="0" dirty="0">
                <a:ln>
                  <a:noFill/>
                </a:ln>
                <a:solidFill>
                  <a:srgbClr val="FF66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シェイクアウト訓練・避難訓練</a:t>
            </a:r>
            <a:r>
              <a:rPr kumimoji="0" lang="ja-JP" altLang="en-US" sz="2200" b="1" i="0" u="none" strike="noStrike" cap="none" normalizeH="0" baseline="0" dirty="0">
                <a:ln>
                  <a:noFill/>
                </a:ln>
                <a:solidFill>
                  <a:srgbClr val="FF66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を実施します</a:t>
            </a:r>
            <a:endParaRPr kumimoji="0" lang="ja-JP" altLang="ja-JP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1578996" y="4354939"/>
            <a:ext cx="3509371" cy="4403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24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シェイクアウト訓練とは</a:t>
            </a:r>
            <a:endParaRPr kumimoji="0" lang="ja-JP" altLang="ja-JP" sz="2400" b="1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87936" y="4928625"/>
            <a:ext cx="6484326" cy="11344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地震が発生した直後に、『まず低く』『頭を守り』『動かない』を基本に、とっさに身を守る行動をとる訓練です。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自分が今いる場所で地震が発生したことをイメージし、どういう行動をとるべきか考え、身につけましょう。</a:t>
            </a: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346302" y="217194"/>
            <a:ext cx="2465388" cy="4583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【</a:t>
            </a:r>
            <a:r>
              <a:rPr kumimoji="0" lang="ja-JP" altLang="en-US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回　覧　</a:t>
            </a:r>
            <a:r>
              <a:rPr kumimoji="0" lang="en-US" altLang="ja-JP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】</a:t>
            </a:r>
            <a:endParaRPr kumimoji="0" lang="ja-JP" altLang="ja-JP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663" y="6063032"/>
            <a:ext cx="6648337" cy="27735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0000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209663" y="1657360"/>
            <a:ext cx="6486525" cy="2363324"/>
          </a:xfrm>
          <a:prstGeom prst="rect">
            <a:avLst/>
          </a:prstGeom>
          <a:noFill/>
          <a:ln w="12700" algn="in">
            <a:solidFill>
              <a:srgbClr val="FF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400" b="1" i="0" u="none" strike="noStrike" cap="none" normalizeH="0" baseline="0" dirty="0">
                <a:ln>
                  <a:noFill/>
                </a:ln>
                <a:solidFill>
                  <a:srgbClr val="FF66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kumimoji="0" lang="ja-JP" altLang="ja-JP" sz="2400" b="1" i="0" u="none" strike="noStrike" cap="none" normalizeH="0" baseline="0" dirty="0">
                <a:ln>
                  <a:noFill/>
                </a:ln>
                <a:solidFill>
                  <a:srgbClr val="FF66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訓練の手順</a:t>
            </a:r>
            <a:r>
              <a:rPr kumimoji="0" lang="en-US" altLang="ja-JP" sz="2400" b="1" i="0" u="none" strike="noStrike" cap="none" normalizeH="0" baseline="0" dirty="0">
                <a:ln>
                  <a:noFill/>
                </a:ln>
                <a:solidFill>
                  <a:srgbClr val="FF66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endParaRPr kumimoji="0" lang="en-US" altLang="ja-JP" sz="24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① </a:t>
            </a:r>
            <a:r>
              <a:rPr kumimoji="0" lang="ja-JP" altLang="en-US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午前８時</a:t>
            </a:r>
            <a:r>
              <a:rPr kumimoji="0" lang="ja-JP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</a:t>
            </a:r>
            <a:r>
              <a:rPr kumimoji="0" lang="ja-JP" altLang="ja-JP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防災行政無線</a:t>
            </a:r>
            <a:r>
              <a:rPr kumimoji="0" lang="ja-JP" altLang="en-US" sz="1600" b="0" i="0" u="none" strike="noStrike" cap="none" normalizeH="0" baseline="0" dirty="0">
                <a:ln>
                  <a:noFill/>
                </a:ln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（サイレン・</a:t>
            </a:r>
            <a:r>
              <a:rPr kumimoji="0"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放送</a:t>
            </a:r>
            <a:r>
              <a:rPr kumimoji="0" lang="ja-JP" altLang="en-US" sz="1600" b="0" i="0" u="none" strike="noStrike" cap="none" normalizeH="0" baseline="0" dirty="0">
                <a:ln>
                  <a:noFill/>
                </a:ln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r>
              <a:rPr lang="ja-JP" altLang="ja-JP" sz="1600" kern="1200" dirty="0">
                <a:effectLst/>
                <a:ea typeface="HG丸ｺﾞｼｯｸM-PRO" panose="020F0600000000000000" pitchFamily="50" charset="-128"/>
                <a:cs typeface="Times New Roman" panose="02020603050405020304" pitchFamily="18" charset="0"/>
              </a:rPr>
              <a:t>や消防防災メール、</a:t>
            </a:r>
            <a:endParaRPr lang="en-US" altLang="ja-JP" sz="1600" kern="1200" dirty="0">
              <a:effectLst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600" kern="1200" dirty="0">
                <a:effectLst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　</a:t>
            </a:r>
            <a:r>
              <a:rPr lang="en-US" altLang="ja-JP" sz="1600" kern="1200" dirty="0">
                <a:effectLst/>
                <a:ea typeface="HG丸ｺﾞｼｯｸM-PRO" panose="020F0600000000000000" pitchFamily="50" charset="-128"/>
                <a:cs typeface="Times New Roman" panose="02020603050405020304" pitchFamily="18" charset="0"/>
              </a:rPr>
              <a:t>Yahoo!</a:t>
            </a:r>
            <a:r>
              <a:rPr lang="ja-JP" altLang="ja-JP" sz="1600" kern="1200" dirty="0">
                <a:effectLst/>
                <a:ea typeface="HG丸ｺﾞｼｯｸM-PRO" panose="020F0600000000000000" pitchFamily="50" charset="-128"/>
                <a:cs typeface="Times New Roman" panose="02020603050405020304" pitchFamily="18" charset="0"/>
              </a:rPr>
              <a:t>防災速報アプリ</a:t>
            </a:r>
            <a:r>
              <a:rPr lang="ja-JP" altLang="en-US" sz="1600" kern="1200" dirty="0">
                <a:effectLst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、由利本荘市</a:t>
            </a:r>
            <a:r>
              <a:rPr lang="en-US" altLang="ja-JP" sz="1600" kern="1200" dirty="0">
                <a:effectLst/>
                <a:ea typeface="HG丸ｺﾞｼｯｸM-PRO" panose="020F0600000000000000" pitchFamily="50" charset="-128"/>
                <a:cs typeface="Times New Roman" panose="02020603050405020304" pitchFamily="18" charset="0"/>
              </a:rPr>
              <a:t>LINE</a:t>
            </a:r>
            <a:r>
              <a:rPr lang="ja-JP" altLang="en-US" sz="1600" kern="1200" dirty="0">
                <a:effectLst/>
                <a:ea typeface="HG丸ｺﾞｼｯｸM-PRO" panose="020F0600000000000000" pitchFamily="50" charset="-128"/>
                <a:cs typeface="Times New Roman" panose="02020603050405020304" pitchFamily="18" charset="0"/>
              </a:rPr>
              <a:t>公式アカウント</a:t>
            </a:r>
            <a:r>
              <a:rPr lang="ja-JP" altLang="ja-JP" sz="1600" kern="1200" dirty="0">
                <a:effectLst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で</a:t>
            </a:r>
            <a:endParaRPr lang="en-US" altLang="ja-JP" sz="1600" kern="1200" dirty="0">
              <a:effectLst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b="1" kern="1200" dirty="0">
                <a:effectLst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</a:t>
            </a:r>
            <a:r>
              <a:rPr lang="ja-JP" altLang="ja-JP" b="1" kern="1200" dirty="0">
                <a:effectLst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「【訓練】地震発生」</a:t>
            </a:r>
            <a:r>
              <a:rPr lang="ja-JP" altLang="ja-JP" kern="1200" dirty="0">
                <a:effectLst/>
                <a:ea typeface="HG丸ｺﾞｼｯｸM-PRO" panose="020F0600000000000000" pitchFamily="50" charset="-128"/>
                <a:cs typeface="Times New Roman" panose="02020603050405020304" pitchFamily="18" charset="0"/>
              </a:rPr>
              <a:t>をお知らせしま</a:t>
            </a:r>
            <a:r>
              <a:rPr lang="ja-JP" altLang="en-US" kern="1200" dirty="0">
                <a:effectLst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す。</a:t>
            </a:r>
            <a:endParaRPr kumimoji="0" lang="ja-JP" altLang="en-US" i="0" u="none" strike="noStrike" cap="none" normalizeH="0" baseline="0" dirty="0">
              <a:ln>
                <a:noFill/>
              </a:ln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② 各家庭</a:t>
            </a:r>
            <a:r>
              <a:rPr kumimoji="0" lang="ja-JP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等</a:t>
            </a:r>
            <a:r>
              <a:rPr kumimoji="0" lang="ja-JP" altLang="ja-JP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にてシェイクアウト訓練（約</a:t>
            </a:r>
            <a:r>
              <a:rPr kumimoji="0" lang="en-US" altLang="ja-JP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kumimoji="0" lang="ja-JP" altLang="ja-JP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分）を実施</a:t>
            </a:r>
            <a:r>
              <a:rPr kumimoji="0" lang="ja-JP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してください。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③ シェイクアウト訓練終了後、</a:t>
            </a:r>
            <a:r>
              <a:rPr kumimoji="0" lang="ja-JP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下記</a:t>
            </a:r>
            <a:r>
              <a:rPr kumimoji="0" lang="ja-JP" altLang="ja-JP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避難場所へ</a:t>
            </a:r>
            <a:r>
              <a:rPr kumimoji="0" lang="ja-JP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避難してください。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（</a:t>
            </a:r>
            <a:r>
              <a:rPr kumimoji="0" lang="ja-JP" altLang="ja-JP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kumimoji="0" lang="ja-JP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時　　分までに避難を完了してください。）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600" b="0" i="0" u="none" strike="noStrike" cap="none" normalizeH="0" baseline="0" dirty="0">
                <a:ln>
                  <a:noFill/>
                </a:ln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④ 参加者全員の避難を確認して訓練は終了となります。　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Text Box 11">
            <a:extLst>
              <a:ext uri="{FF2B5EF4-FFF2-40B4-BE49-F238E27FC236}">
                <a16:creationId xmlns:a16="http://schemas.microsoft.com/office/drawing/2014/main" id="{9760A03B-BABE-8EEC-EDD4-71C61067D8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738" y="8998131"/>
            <a:ext cx="6486524" cy="583841"/>
          </a:xfrm>
          <a:prstGeom prst="rect">
            <a:avLst/>
          </a:prstGeom>
          <a:noFill/>
          <a:ln w="25400" algn="ctr">
            <a:solidFill>
              <a:srgbClr val="FF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2200" b="1" i="0" u="none" strike="noStrike" cap="none" normalizeH="0" baseline="0" dirty="0">
                <a:ln>
                  <a:noFill/>
                </a:ln>
                <a:solidFill>
                  <a:srgbClr val="FF66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0" lang="ja-JP" altLang="ja-JP" sz="2200" b="1" i="0" u="none" strike="noStrike" cap="none" normalizeH="0" baseline="0" dirty="0">
                <a:ln>
                  <a:noFill/>
                </a:ln>
                <a:solidFill>
                  <a:srgbClr val="FF66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避難場所は『</a:t>
            </a:r>
            <a:r>
              <a:rPr kumimoji="0" lang="ja-JP" altLang="en-US" sz="2200" b="1" dirty="0">
                <a:solidFill>
                  <a:srgbClr val="FF66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　　　</a:t>
            </a:r>
            <a:r>
              <a:rPr kumimoji="0" lang="ja-JP" altLang="ja-JP" sz="2200" b="1" i="0" u="none" strike="noStrike" cap="none" normalizeH="0" baseline="0" dirty="0">
                <a:ln>
                  <a:noFill/>
                </a:ln>
                <a:solidFill>
                  <a:srgbClr val="FF66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』です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entury" panose="02040604050505020304" pitchFamily="18" charset="0"/>
              <a:ea typeface="ＭＳ 明朝" panose="02020609040205080304" pitchFamily="17" charset="-128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87604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1150</TotalTime>
  <Words>201</Words>
  <Application>Microsoft Office PowerPoint</Application>
  <PresentationFormat>A4 210 x 297 mm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HG丸ｺﾞｼｯｸM-PRO</vt:lpstr>
      <vt:lpstr>游ゴシック</vt:lpstr>
      <vt:lpstr>游ゴシック Light</vt:lpstr>
      <vt:lpstr>Arial</vt:lpstr>
      <vt:lpstr>Century</vt:lpstr>
      <vt:lpstr>Office テーマ</vt:lpstr>
      <vt:lpstr>PowerPoint プレゼンテーション</vt:lpstr>
    </vt:vector>
  </TitlesOfParts>
  <Company>由利本荘市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伊東　毅</dc:creator>
  <cp:lastModifiedBy>尾留川　翔馬（矢島産業建設課）</cp:lastModifiedBy>
  <cp:revision>14</cp:revision>
  <cp:lastPrinted>2024-06-24T06:43:22Z</cp:lastPrinted>
  <dcterms:created xsi:type="dcterms:W3CDTF">2019-02-27T05:52:10Z</dcterms:created>
  <dcterms:modified xsi:type="dcterms:W3CDTF">2026-04-21T07:52:24Z</dcterms:modified>
</cp:coreProperties>
</file>